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6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7" r:id="rId11"/>
    <p:sldId id="268" r:id="rId12"/>
    <p:sldId id="270" r:id="rId13"/>
    <p:sldId id="271" r:id="rId14"/>
    <p:sldId id="272" r:id="rId15"/>
    <p:sldId id="269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</p:sldIdLst>
  <p:sldSz cx="9144000" cy="5143500" type="screen16x9"/>
  <p:notesSz cx="6858000" cy="9144000"/>
  <p:embeddedFontLst>
    <p:embeddedFont>
      <p:font typeface="Lato" panose="020F0502020204030203" pitchFamily="34" charset="0"/>
      <p:regular r:id="rId27"/>
      <p:bold r:id="rId28"/>
      <p:italic r:id="rId29"/>
      <p:boldItalic r:id="rId30"/>
    </p:embeddedFont>
    <p:embeddedFont>
      <p:font typeface="Lato Black" panose="020F0502020204030204" pitchFamily="34" charset="0"/>
      <p:bold r:id="rId31"/>
      <p:italic r:id="rId32"/>
      <p:boldItalic r:id="rId33"/>
    </p:embeddedFont>
    <p:embeddedFont>
      <p:font typeface="Playfair Display" pitchFamily="2" charset="77"/>
      <p:regular r:id="rId34"/>
      <p:bold r:id="rId35"/>
      <p:italic r:id="rId36"/>
      <p:boldItalic r:id="rId37"/>
    </p:embeddedFont>
    <p:embeddedFont>
      <p:font typeface="Playfair Display Black" panose="020F0502020204030204" pitchFamily="34" charset="0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25"/>
  </p:normalViewPr>
  <p:slideViewPr>
    <p:cSldViewPr snapToGrid="0">
      <p:cViewPr varScale="1">
        <p:scale>
          <a:sx n="142" d="100"/>
          <a:sy n="142" d="100"/>
        </p:scale>
        <p:origin x="664" y="17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font" Target="fonts/font1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a677cfee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a677cfee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61a52ddb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61a52ddb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a677cfee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a677cfee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HEMISFERIO DERECHO- IZQUIERDO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que no estan muy llenos son las relaciones entre hemisferios, que son pocas en comparacion con lo autorelacionados que estan los hemisferios con ellos mismos.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laplacian eigenvalues (modulos vibracionales)  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a5f78832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a5f78832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a5f788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a5f7883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b8b822c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b8b822c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61a52dd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61a52dd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a5f78832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a5f78832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a5f78832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a5f78832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a5f78832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a5f78832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ca7fd9af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ca7fd9af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ca7fd9af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ca7fd9af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ca7fd9af4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ca7fd9af4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ca4429b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ca4429b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ca4429be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ca4429be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3213AE0D-FF58-1D19-27C8-D0105BDD3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ca4429be5_0_7:notes">
            <a:extLst>
              <a:ext uri="{FF2B5EF4-FFF2-40B4-BE49-F238E27FC236}">
                <a16:creationId xmlns:a16="http://schemas.microsoft.com/office/drawing/2014/main" id="{04AC7809-B6CC-D224-AB19-EEB94C9326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ca4429be5_0_7:notes">
            <a:extLst>
              <a:ext uri="{FF2B5EF4-FFF2-40B4-BE49-F238E27FC236}">
                <a16:creationId xmlns:a16="http://schemas.microsoft.com/office/drawing/2014/main" id="{CF209D45-1703-B51B-F7AF-CE7682BB2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49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4da38e40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4da38e40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4da38e402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4da38e402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bb9c754c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bb9c754c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bb9c754c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bb9c754c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a5f78832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a5f78832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a677cfe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a677cfee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a677cfe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a677cfe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64900" y="335250"/>
            <a:ext cx="738300" cy="738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311700" y="944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lo siento profe </a:t>
            </a:r>
            <a:endParaRPr sz="33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300"/>
              <a:t>se nos olvidó hacer la presentación</a:t>
            </a:r>
            <a:endParaRPr sz="33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33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22" y="2371650"/>
            <a:ext cx="2158351" cy="23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Neural mass modeling</a:t>
            </a:r>
            <a:endParaRPr/>
          </a:p>
        </p:txBody>
      </p:sp>
      <p:pic>
        <p:nvPicPr>
          <p:cNvPr id="177" name="Google Shape;177;p24" title="Screenshot 2025-05-20 at 11.42.1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46163" y="1664350"/>
            <a:ext cx="4651674" cy="1814801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4"/>
          <p:cNvSpPr txBox="1"/>
          <p:nvPr/>
        </p:nvSpPr>
        <p:spPr>
          <a:xfrm>
            <a:off x="311700" y="3611200"/>
            <a:ext cx="499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Variables for different brain regions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9" name="Google Shape;179;p24"/>
          <p:cNvCxnSpPr>
            <a:endCxn id="178" idx="0"/>
          </p:cNvCxnSpPr>
          <p:nvPr/>
        </p:nvCxnSpPr>
        <p:spPr>
          <a:xfrm flipH="1">
            <a:off x="2809650" y="2301400"/>
            <a:ext cx="806700" cy="130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4"/>
          <p:cNvCxnSpPr/>
          <p:nvPr/>
        </p:nvCxnSpPr>
        <p:spPr>
          <a:xfrm flipH="1">
            <a:off x="2905725" y="3160150"/>
            <a:ext cx="494400" cy="407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4"/>
          <p:cNvSpPr txBox="1"/>
          <p:nvPr/>
        </p:nvSpPr>
        <p:spPr>
          <a:xfrm>
            <a:off x="4825200" y="3611200"/>
            <a:ext cx="400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 of the adjacency matrix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2" name="Google Shape;182;p24"/>
          <p:cNvCxnSpPr/>
          <p:nvPr/>
        </p:nvCxnSpPr>
        <p:spPr>
          <a:xfrm>
            <a:off x="4553750" y="3134125"/>
            <a:ext cx="824100" cy="51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4"/>
          <p:cNvCxnSpPr/>
          <p:nvPr/>
        </p:nvCxnSpPr>
        <p:spPr>
          <a:xfrm>
            <a:off x="4631825" y="2362175"/>
            <a:ext cx="1153500" cy="1223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Adjacency matrix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37678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 title="3D_adjancy.png"/>
          <p:cNvPicPr preferRelativeResize="0"/>
          <p:nvPr/>
        </p:nvPicPr>
        <p:blipFill rotWithShape="1">
          <a:blip r:embed="rId4">
            <a:alphaModFix/>
          </a:blip>
          <a:srcRect l="14757" r="15136"/>
          <a:stretch/>
        </p:blipFill>
        <p:spPr>
          <a:xfrm>
            <a:off x="4533412" y="1186587"/>
            <a:ext cx="3788124" cy="33481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3688475" y="1490000"/>
            <a:ext cx="134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311700" y="374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Excitatory activity</a:t>
            </a:r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1"/>
          </p:nvPr>
        </p:nvSpPr>
        <p:spPr>
          <a:xfrm>
            <a:off x="4293600" y="1897350"/>
            <a:ext cx="4384200" cy="77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dirty="0"/>
              <a:t>Average mean excitatory activity</a:t>
            </a:r>
            <a:endParaRPr dirty="0"/>
          </a:p>
        </p:txBody>
      </p:sp>
      <p:pic>
        <p:nvPicPr>
          <p:cNvPr id="204" name="Google Shape;204;p27" title="Screenshot 2025-05-20 at 18.49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00" y="1645863"/>
            <a:ext cx="3057799" cy="242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293600" y="3243850"/>
            <a:ext cx="485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squared excitatory activity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Kuramoto order Parameter: Correlation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268325" y="1711963"/>
            <a:ext cx="2956200" cy="16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Kuramoto order parameter: measure the synchronization for a set of oscillators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2" name="Google Shape;212;p28" title="Screenshot 2025-05-19 at 18.03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613" y="2269563"/>
            <a:ext cx="2608026" cy="118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8"/>
          <p:cNvCxnSpPr>
            <a:stCxn id="212" idx="1"/>
          </p:cNvCxnSpPr>
          <p:nvPr/>
        </p:nvCxnSpPr>
        <p:spPr>
          <a:xfrm rot="10800000">
            <a:off x="1840713" y="2698713"/>
            <a:ext cx="1383900" cy="1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28"/>
          <p:cNvSpPr txBox="1"/>
          <p:nvPr/>
        </p:nvSpPr>
        <p:spPr>
          <a:xfrm>
            <a:off x="6243625" y="1693438"/>
            <a:ext cx="19026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Phase of each oscillator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5" name="Google Shape;215;p28"/>
          <p:cNvCxnSpPr/>
          <p:nvPr/>
        </p:nvCxnSpPr>
        <p:spPr>
          <a:xfrm rot="10800000" flipH="1">
            <a:off x="5704875" y="2378713"/>
            <a:ext cx="580800" cy="3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8"/>
          <p:cNvSpPr txBox="1"/>
          <p:nvPr/>
        </p:nvSpPr>
        <p:spPr>
          <a:xfrm>
            <a:off x="311700" y="3844075"/>
            <a:ext cx="8520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phase of each oscillator was calculated using the Hilbert transformation.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Dynamical</a:t>
            </a:r>
            <a:r>
              <a:rPr lang="es-ES" dirty="0"/>
              <a:t> </a:t>
            </a:r>
            <a:r>
              <a:rPr lang="es-ES" dirty="0" err="1"/>
              <a:t>regimes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brain</a:t>
            </a:r>
            <a:endParaRPr dirty="0"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738" y="1152475"/>
            <a:ext cx="5102525" cy="38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5;p27">
            <a:extLst>
              <a:ext uri="{FF2B5EF4-FFF2-40B4-BE49-F238E27FC236}">
                <a16:creationId xmlns:a16="http://schemas.microsoft.com/office/drawing/2014/main" id="{19281302-9F6C-DCBB-4756-22135F9BCC6A}"/>
              </a:ext>
            </a:extLst>
          </p:cNvPr>
          <p:cNvSpPr txBox="1"/>
          <p:nvPr/>
        </p:nvSpPr>
        <p:spPr>
          <a:xfrm>
            <a:off x="385257" y="1963759"/>
            <a:ext cx="141848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Quiescent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205;p27">
            <a:extLst>
              <a:ext uri="{FF2B5EF4-FFF2-40B4-BE49-F238E27FC236}">
                <a16:creationId xmlns:a16="http://schemas.microsoft.com/office/drawing/2014/main" id="{2FB81AAC-A54A-69C8-D3AC-3F704B09E826}"/>
              </a:ext>
            </a:extLst>
          </p:cNvPr>
          <p:cNvSpPr txBox="1"/>
          <p:nvPr/>
        </p:nvSpPr>
        <p:spPr>
          <a:xfrm>
            <a:off x="7340256" y="3611403"/>
            <a:ext cx="126451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Bistable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205;p27">
            <a:extLst>
              <a:ext uri="{FF2B5EF4-FFF2-40B4-BE49-F238E27FC236}">
                <a16:creationId xmlns:a16="http://schemas.microsoft.com/office/drawing/2014/main" id="{7F5138B4-32DC-B20D-0E1D-DF84C3D1DBC8}"/>
              </a:ext>
            </a:extLst>
          </p:cNvPr>
          <p:cNvSpPr txBox="1"/>
          <p:nvPr/>
        </p:nvSpPr>
        <p:spPr>
          <a:xfrm>
            <a:off x="7340256" y="1863285"/>
            <a:ext cx="126451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Oscillatory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" name="Google Shape;142;p20">
            <a:extLst>
              <a:ext uri="{FF2B5EF4-FFF2-40B4-BE49-F238E27FC236}">
                <a16:creationId xmlns:a16="http://schemas.microsoft.com/office/drawing/2014/main" id="{C8BF27CF-CA4D-D60C-FB8B-87BE37BD8CA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803745" y="2194609"/>
            <a:ext cx="903596" cy="52343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42;p20">
            <a:extLst>
              <a:ext uri="{FF2B5EF4-FFF2-40B4-BE49-F238E27FC236}">
                <a16:creationId xmlns:a16="http://schemas.microsoft.com/office/drawing/2014/main" id="{775DD927-750C-6740-F9CF-55988354CFF0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096871" y="2094135"/>
            <a:ext cx="3243385" cy="47761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42;p20">
            <a:extLst>
              <a:ext uri="{FF2B5EF4-FFF2-40B4-BE49-F238E27FC236}">
                <a16:creationId xmlns:a16="http://schemas.microsoft.com/office/drawing/2014/main" id="{1AC60BF1-C90C-7D16-46AC-42EF9F0CA4C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5593976" y="3281082"/>
            <a:ext cx="1746280" cy="56117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Dynamical regimes in the brain</a:t>
            </a:r>
            <a:endParaRPr/>
          </a:p>
        </p:txBody>
      </p:sp>
      <p:pic>
        <p:nvPicPr>
          <p:cNvPr id="3" name="3d.mp4">
            <a:hlinkClick r:id="" action="ppaction://media"/>
            <a:extLst>
              <a:ext uri="{FF2B5EF4-FFF2-40B4-BE49-F238E27FC236}">
                <a16:creationId xmlns:a16="http://schemas.microsoft.com/office/drawing/2014/main" id="{6CC9B7E4-693F-BDBC-8233-A1B0D95A05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55915"/>
            <a:ext cx="91440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Quiescent</a:t>
            </a:r>
            <a:endParaRPr/>
          </a:p>
        </p:txBody>
      </p:sp>
      <p:pic>
        <p:nvPicPr>
          <p:cNvPr id="2" name="quiescent_wEE_2">
            <a:hlinkClick r:id="" action="ppaction://media"/>
            <a:extLst>
              <a:ext uri="{FF2B5EF4-FFF2-40B4-BE49-F238E27FC236}">
                <a16:creationId xmlns:a16="http://schemas.microsoft.com/office/drawing/2014/main" id="{497A9193-FA55-E1EF-0949-79EB31D34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017451"/>
            <a:ext cx="8049256" cy="402462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Oscillatory</a:t>
            </a:r>
            <a:endParaRPr/>
          </a:p>
        </p:txBody>
      </p:sp>
      <p:pic>
        <p:nvPicPr>
          <p:cNvPr id="2" name="oscillatory_wEE_15">
            <a:hlinkClick r:id="" action="ppaction://media"/>
            <a:extLst>
              <a:ext uri="{FF2B5EF4-FFF2-40B4-BE49-F238E27FC236}">
                <a16:creationId xmlns:a16="http://schemas.microsoft.com/office/drawing/2014/main" id="{A1555886-8A75-ABD0-9987-574EFB4DD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017450"/>
            <a:ext cx="7989693" cy="399484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Bi-stable</a:t>
            </a:r>
            <a:endParaRPr/>
          </a:p>
        </p:txBody>
      </p:sp>
      <p:pic>
        <p:nvPicPr>
          <p:cNvPr id="2" name="bistable_wEE_30">
            <a:hlinkClick r:id="" action="ppaction://media"/>
            <a:extLst>
              <a:ext uri="{FF2B5EF4-FFF2-40B4-BE49-F238E27FC236}">
                <a16:creationId xmlns:a16="http://schemas.microsoft.com/office/drawing/2014/main" id="{2598FAA8-8F87-F28C-5683-C209ADE6DD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017450"/>
            <a:ext cx="8023499" cy="4011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Connectome Laplacian</a:t>
            </a: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Given the graph representation of the human connectome, the connectome Laplacian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where </a:t>
            </a:r>
            <a:r>
              <a:rPr lang="es" b="1"/>
              <a:t>D</a:t>
            </a:r>
            <a:r>
              <a:rPr lang="es"/>
              <a:t> is the degree matrix,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33" title="Screenshot 2025-05-23 at 17.02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625" y="1788322"/>
            <a:ext cx="3355344" cy="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 title="Screenshot 2025-05-23 at 17.03.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063" y="2865075"/>
            <a:ext cx="2936475" cy="7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 title="Screenshot 2025-05-23 at 17.08.2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750" y="4111625"/>
            <a:ext cx="1839675" cy="4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 title="Screenshot 2025-05-23 at 17.10.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4525" y="4182362"/>
            <a:ext cx="403575" cy="3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4987200" y="4107175"/>
            <a:ext cx="360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connectome harmonics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311700" y="3532175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Solving the eigenvalue problem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3096300" y="1202675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Wilson-Cowan equations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1304100" y="2202600"/>
            <a:ext cx="6535800" cy="10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/>
                <a:ea typeface="Times New Roman"/>
                <a:cs typeface="Times New Roman"/>
                <a:sym typeface="Times New Roman"/>
              </a:rPr>
              <a:t>  Zhuo Zhuo Liu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/>
                <a:ea typeface="Times New Roman"/>
                <a:cs typeface="Times New Roman"/>
                <a:sym typeface="Times New Roman"/>
              </a:rPr>
              <a:t>Antonio B. Marín Carballo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/>
                <a:ea typeface="Times New Roman"/>
                <a:cs typeface="Times New Roman"/>
                <a:sym typeface="Times New Roman"/>
              </a:rPr>
              <a:t>Tutor: Rubén Calvo Ibáñez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000" y="3277800"/>
            <a:ext cx="7383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25" y="69625"/>
            <a:ext cx="1419675" cy="14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241901"/>
            <a:ext cx="1267320" cy="10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100" y="1200820"/>
            <a:ext cx="5422267" cy="17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100" y="2955970"/>
            <a:ext cx="5422267" cy="175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Connectome harmonics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1049625" y="1847550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Mode </a:t>
            </a:r>
            <a:r>
              <a:rPr lang="es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1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1049625" y="3602700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Mode </a:t>
            </a:r>
            <a:r>
              <a:rPr lang="es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2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100" y="1152475"/>
            <a:ext cx="5422277" cy="17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100" y="2864642"/>
            <a:ext cx="5422277" cy="175515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Connectome harmonics</a:t>
            </a:r>
            <a:endParaRPr/>
          </a:p>
        </p:txBody>
      </p:sp>
      <p:sp>
        <p:nvSpPr>
          <p:cNvPr id="270" name="Google Shape;270;p35"/>
          <p:cNvSpPr txBox="1"/>
          <p:nvPr/>
        </p:nvSpPr>
        <p:spPr>
          <a:xfrm>
            <a:off x="1049625" y="1799200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Mode </a:t>
            </a:r>
            <a:r>
              <a:rPr lang="es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3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1049625" y="3511375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Mode </a:t>
            </a:r>
            <a:r>
              <a:rPr lang="es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7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Stochastic brain dynamics</a:t>
            </a:r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Sounds fun! From microscopic to Fokker-Planck!</a:t>
            </a:r>
            <a:endParaRPr/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815826"/>
            <a:ext cx="7258051" cy="2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250" y="351924"/>
            <a:ext cx="1215777" cy="15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Stochastic brain dynamics</a:t>
            </a: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We recover the Wilson-Cowan equations.</a:t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37" y="1893798"/>
            <a:ext cx="7059524" cy="19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>
          <a:extLst>
            <a:ext uri="{FF2B5EF4-FFF2-40B4-BE49-F238E27FC236}">
              <a16:creationId xmlns:a16="http://schemas.microsoft.com/office/drawing/2014/main" id="{E19D0062-1A28-8CB6-FFC6-70181DEB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>
            <a:extLst>
              <a:ext uri="{FF2B5EF4-FFF2-40B4-BE49-F238E27FC236}">
                <a16:creationId xmlns:a16="http://schemas.microsoft.com/office/drawing/2014/main" id="{5BBA5522-2D15-44E7-6744-B78E7FF924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The end</a:t>
            </a:r>
            <a:endParaRPr dirty="0"/>
          </a:p>
        </p:txBody>
      </p:sp>
      <p:sp>
        <p:nvSpPr>
          <p:cNvPr id="291" name="Google Shape;291;p38">
            <a:extLst>
              <a:ext uri="{FF2B5EF4-FFF2-40B4-BE49-F238E27FC236}">
                <a16:creationId xmlns:a16="http://schemas.microsoft.com/office/drawing/2014/main" id="{C3545466-5CB8-1518-1CD5-C64AF5050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5000" dirty="0"/>
              <a:t>Questions?</a:t>
            </a:r>
            <a:endParaRPr sz="5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0B87EF-64E4-94B6-30BB-5858C8D11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0865"/>
            <a:ext cx="3233553" cy="18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25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7" y="2262126"/>
            <a:ext cx="4255824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ExcInhCircuit_ManimCE_v0.18.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04927"/>
            <a:ext cx="4109323" cy="231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</a:t>
            </a:r>
            <a:endParaRPr/>
          </a:p>
        </p:txBody>
      </p:sp>
      <p:cxnSp>
        <p:nvCxnSpPr>
          <p:cNvPr id="85" name="Google Shape;85;p16"/>
          <p:cNvCxnSpPr>
            <a:endCxn id="86" idx="0"/>
          </p:cNvCxnSpPr>
          <p:nvPr/>
        </p:nvCxnSpPr>
        <p:spPr>
          <a:xfrm flipH="1">
            <a:off x="1749250" y="2582325"/>
            <a:ext cx="388500" cy="7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6"/>
          <p:cNvSpPr txBox="1"/>
          <p:nvPr/>
        </p:nvSpPr>
        <p:spPr>
          <a:xfrm>
            <a:off x="453250" y="3370425"/>
            <a:ext cx="2592000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 constants: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quickly the population decays in absence of stimuli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3654275" y="2595025"/>
            <a:ext cx="7500" cy="6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6"/>
          <p:cNvSpPr txBox="1"/>
          <p:nvPr/>
        </p:nvSpPr>
        <p:spPr>
          <a:xfrm>
            <a:off x="3045250" y="3370425"/>
            <a:ext cx="22464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Mean firing rates: 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number of neurons firing per unit time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13" y="1247278"/>
            <a:ext cx="5460975" cy="1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6064250" y="3148225"/>
            <a:ext cx="26670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Sigmoid function S(x)</a:t>
            </a: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Models the behaviour of neurons when receiving input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5852625" y="2660275"/>
            <a:ext cx="1375800" cy="56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gmoidFunction.mp4">
            <a:hlinkClick r:id="" action="ppaction://media"/>
            <a:extLst>
              <a:ext uri="{FF2B5EF4-FFF2-40B4-BE49-F238E27FC236}">
                <a16:creationId xmlns:a16="http://schemas.microsoft.com/office/drawing/2014/main" id="{2D88D76A-4650-992B-2C2E-FAA6235AE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231025"/>
            <a:ext cx="3147849" cy="3147849"/>
          </a:xfrm>
          <a:prstGeom prst="rect">
            <a:avLst/>
          </a:prstGeom>
        </p:spPr>
      </p:pic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model: </a:t>
            </a:r>
            <a:r>
              <a:rPr lang="es" sz="2200"/>
              <a:t>Parameters of the Sigmoid Function</a:t>
            </a:r>
            <a:endParaRPr sz="22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650" y="2093363"/>
            <a:ext cx="3788850" cy="136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>
            <a:endCxn id="113" idx="0"/>
          </p:cNvCxnSpPr>
          <p:nvPr/>
        </p:nvCxnSpPr>
        <p:spPr>
          <a:xfrm>
            <a:off x="5564276" y="3370125"/>
            <a:ext cx="452100" cy="4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8"/>
          <p:cNvSpPr txBox="1"/>
          <p:nvPr/>
        </p:nvSpPr>
        <p:spPr>
          <a:xfrm>
            <a:off x="5010926" y="3853725"/>
            <a:ext cx="2010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Inhibitory input from other I neurons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258700" y="3727450"/>
            <a:ext cx="16584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Excitation onto I from E neurons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5" name="Google Shape;115;p18"/>
          <p:cNvCxnSpPr>
            <a:endCxn id="114" idx="0"/>
          </p:cNvCxnSpPr>
          <p:nvPr/>
        </p:nvCxnSpPr>
        <p:spPr>
          <a:xfrm flipH="1">
            <a:off x="4087900" y="3320950"/>
            <a:ext cx="177300" cy="4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8"/>
          <p:cNvCxnSpPr>
            <a:endCxn id="117" idx="1"/>
          </p:cNvCxnSpPr>
          <p:nvPr/>
        </p:nvCxnSpPr>
        <p:spPr>
          <a:xfrm>
            <a:off x="6675550" y="3311050"/>
            <a:ext cx="440100" cy="4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18"/>
          <p:cNvSpPr txBox="1"/>
          <p:nvPr/>
        </p:nvSpPr>
        <p:spPr>
          <a:xfrm>
            <a:off x="7115650" y="3462850"/>
            <a:ext cx="2010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input to the inhibitory population.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 rot="10800000" flipH="1">
            <a:off x="5749525" y="1763300"/>
            <a:ext cx="81900" cy="3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8"/>
          <p:cNvSpPr txBox="1"/>
          <p:nvPr/>
        </p:nvSpPr>
        <p:spPr>
          <a:xfrm>
            <a:off x="5234400" y="1219450"/>
            <a:ext cx="18945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Inhibition onto E from I neurons.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>
            <a:off x="4108125" y="1880050"/>
            <a:ext cx="308400" cy="26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18"/>
          <p:cNvSpPr txBox="1"/>
          <p:nvPr/>
        </p:nvSpPr>
        <p:spPr>
          <a:xfrm>
            <a:off x="3079900" y="1231025"/>
            <a:ext cx="23949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Excitatory input from other E neurons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 rot="10800000" flipH="1">
            <a:off x="6750300" y="1787613"/>
            <a:ext cx="378600" cy="1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8"/>
          <p:cNvSpPr txBox="1"/>
          <p:nvPr/>
        </p:nvSpPr>
        <p:spPr>
          <a:xfrm>
            <a:off x="7208875" y="1322813"/>
            <a:ext cx="2010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input to the excitatory population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7267075" y="2352875"/>
            <a:ext cx="18945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Stimuli or modulatory signals from outside the local neural circuit!</a:t>
            </a:r>
            <a:endParaRPr sz="1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" name="Google Shape;125;p18"/>
          <p:cNvCxnSpPr>
            <a:stCxn id="117" idx="0"/>
          </p:cNvCxnSpPr>
          <p:nvPr/>
        </p:nvCxnSpPr>
        <p:spPr>
          <a:xfrm rot="10800000" flipH="1">
            <a:off x="8121100" y="3235450"/>
            <a:ext cx="24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8"/>
          <p:cNvCxnSpPr/>
          <p:nvPr/>
        </p:nvCxnSpPr>
        <p:spPr>
          <a:xfrm>
            <a:off x="8120950" y="1989800"/>
            <a:ext cx="3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997" y="2262126"/>
            <a:ext cx="4255824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ExcInhCircuit.mp4">
            <a:hlinkClick r:id="" action="ppaction://media"/>
            <a:extLst>
              <a:ext uri="{FF2B5EF4-FFF2-40B4-BE49-F238E27FC236}">
                <a16:creationId xmlns:a16="http://schemas.microsoft.com/office/drawing/2014/main" id="{244D1236-9935-3672-C964-1067D57F5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704927"/>
            <a:ext cx="4109324" cy="231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C6334-2AAC-96A3-F541-26ADF055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42" y="1017450"/>
            <a:ext cx="4883476" cy="3684464"/>
          </a:xfrm>
          <a:prstGeom prst="rect">
            <a:avLst/>
          </a:prstGeom>
        </p:spPr>
      </p:pic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Bifurcations and Dynamical regimes</a:t>
            </a:r>
            <a:endParaRPr dirty="0"/>
          </a:p>
        </p:txBody>
      </p:sp>
      <p:cxnSp>
        <p:nvCxnSpPr>
          <p:cNvPr id="142" name="Google Shape;142;p20"/>
          <p:cNvCxnSpPr>
            <a:cxnSpLocks/>
          </p:cNvCxnSpPr>
          <p:nvPr/>
        </p:nvCxnSpPr>
        <p:spPr>
          <a:xfrm flipV="1">
            <a:off x="1111624" y="2729400"/>
            <a:ext cx="4219276" cy="6758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20"/>
          <p:cNvSpPr txBox="1"/>
          <p:nvPr/>
        </p:nvSpPr>
        <p:spPr>
          <a:xfrm>
            <a:off x="5199218" y="793700"/>
            <a:ext cx="33057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Quiescent</a:t>
            </a:r>
            <a:endParaRPr sz="2000" b="1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Stable fixed point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Little to no activity or fluctuations over time.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quiescent.mp4">
            <a:hlinkClick r:id="" action="ppaction://media"/>
            <a:extLst>
              <a:ext uri="{FF2B5EF4-FFF2-40B4-BE49-F238E27FC236}">
                <a16:creationId xmlns:a16="http://schemas.microsoft.com/office/drawing/2014/main" id="{53A9ED81-1D35-2FD7-FD08-5FF1B9249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9318" y="1851283"/>
            <a:ext cx="3095599" cy="3095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1E314-1D63-787A-CB9F-F5B554D9F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450"/>
            <a:ext cx="4889723" cy="3689177"/>
          </a:xfrm>
          <a:prstGeom prst="rect">
            <a:avLst/>
          </a:prstGeom>
        </p:spPr>
      </p:pic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Bifurcations and Dynamical regimes</a:t>
            </a:r>
            <a:endParaRPr dirty="0"/>
          </a:p>
        </p:txBody>
      </p:sp>
      <p:sp>
        <p:nvSpPr>
          <p:cNvPr id="152" name="Google Shape;152;p21"/>
          <p:cNvSpPr txBox="1"/>
          <p:nvPr/>
        </p:nvSpPr>
        <p:spPr>
          <a:xfrm>
            <a:off x="5370775" y="830038"/>
            <a:ext cx="33057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Oscillatory</a:t>
            </a:r>
            <a:endParaRPr sz="2000" b="1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Unstable fixed point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System cycles indefinitely through dynamic states, limit cycle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1"/>
          <p:cNvCxnSpPr>
            <a:cxnSpLocks/>
          </p:cNvCxnSpPr>
          <p:nvPr/>
        </p:nvCxnSpPr>
        <p:spPr>
          <a:xfrm>
            <a:off x="2940424" y="2725271"/>
            <a:ext cx="2430351" cy="60487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oscillatory.mp4">
            <a:hlinkClick r:id="" action="ppaction://media"/>
            <a:extLst>
              <a:ext uri="{FF2B5EF4-FFF2-40B4-BE49-F238E27FC236}">
                <a16:creationId xmlns:a16="http://schemas.microsoft.com/office/drawing/2014/main" id="{537791BF-E998-A37F-B7D6-5E4FBA1E4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0127" y="1849162"/>
            <a:ext cx="3136348" cy="3136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3FB5B-1C6F-9448-7D85-7145E53A8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450"/>
            <a:ext cx="4883476" cy="3684464"/>
          </a:xfrm>
          <a:prstGeom prst="rect">
            <a:avLst/>
          </a:prstGeom>
        </p:spPr>
      </p:pic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Bifurcations and Dynamical regimes</a:t>
            </a:r>
            <a:endParaRPr dirty="0"/>
          </a:p>
        </p:txBody>
      </p:sp>
      <p:sp>
        <p:nvSpPr>
          <p:cNvPr id="162" name="Google Shape;162;p22"/>
          <p:cNvSpPr txBox="1"/>
          <p:nvPr/>
        </p:nvSpPr>
        <p:spPr>
          <a:xfrm>
            <a:off x="5334362" y="758199"/>
            <a:ext cx="3669387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Bi-stable</a:t>
            </a:r>
            <a:endParaRPr sz="2000" b="1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stable fixed points. 1 unstable fixed point. </a:t>
            </a:r>
            <a:r>
              <a:rPr lang="e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System settles in one of two states, but a external perturbation can change the state.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4" name="Google Shape;164;p22"/>
          <p:cNvCxnSpPr>
            <a:cxnSpLocks/>
          </p:cNvCxnSpPr>
          <p:nvPr/>
        </p:nvCxnSpPr>
        <p:spPr>
          <a:xfrm>
            <a:off x="3998259" y="2770094"/>
            <a:ext cx="1437366" cy="47220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bistable.mp4">
            <a:hlinkClick r:id="" action="ppaction://media"/>
            <a:extLst>
              <a:ext uri="{FF2B5EF4-FFF2-40B4-BE49-F238E27FC236}">
                <a16:creationId xmlns:a16="http://schemas.microsoft.com/office/drawing/2014/main" id="{039207CC-E346-519A-9330-D24C2038E9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71592" y="1796174"/>
            <a:ext cx="3194926" cy="3194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123</TotalTime>
  <Words>367</Words>
  <Application>Microsoft Macintosh PowerPoint</Application>
  <PresentationFormat>On-screen Show (16:9)</PresentationFormat>
  <Paragraphs>76</Paragraphs>
  <Slides>24</Slides>
  <Notes>24</Notes>
  <HiddenSlides>0</HiddenSlides>
  <MMClips>9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Times New Roman</vt:lpstr>
      <vt:lpstr>Playfair Display Black</vt:lpstr>
      <vt:lpstr>Lato</vt:lpstr>
      <vt:lpstr>Lato Black</vt:lpstr>
      <vt:lpstr>Playfair Display</vt:lpstr>
      <vt:lpstr>Arial</vt:lpstr>
      <vt:lpstr>Coral</vt:lpstr>
      <vt:lpstr>PowerPoint Presentation</vt:lpstr>
      <vt:lpstr>Wilson-Cowan equations  </vt:lpstr>
      <vt:lpstr>The model</vt:lpstr>
      <vt:lpstr>The model</vt:lpstr>
      <vt:lpstr>The model: Parameters of the Sigmoid Function</vt:lpstr>
      <vt:lpstr>The model</vt:lpstr>
      <vt:lpstr>Bifurcations and Dynamical regimes</vt:lpstr>
      <vt:lpstr>Bifurcations and Dynamical regimes</vt:lpstr>
      <vt:lpstr>Bifurcations and Dynamical regimes</vt:lpstr>
      <vt:lpstr>Neural mass modeling</vt:lpstr>
      <vt:lpstr>Adjacency matrix</vt:lpstr>
      <vt:lpstr>Excitatory activity</vt:lpstr>
      <vt:lpstr>Kuramoto order Parameter: Correlation</vt:lpstr>
      <vt:lpstr>Dynamical regimes in the brain</vt:lpstr>
      <vt:lpstr>Dynamical regimes in the brain</vt:lpstr>
      <vt:lpstr>Quiescent</vt:lpstr>
      <vt:lpstr>Oscillatory</vt:lpstr>
      <vt:lpstr>Bi-stable</vt:lpstr>
      <vt:lpstr>Connectome Laplacian</vt:lpstr>
      <vt:lpstr>Connectome harmonics</vt:lpstr>
      <vt:lpstr>Connectome harmonics</vt:lpstr>
      <vt:lpstr>Stochastic brain dynamics</vt:lpstr>
      <vt:lpstr>Stochastic brain dynamics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ZHUO ZHUO LIU</cp:lastModifiedBy>
  <cp:revision>4</cp:revision>
  <dcterms:modified xsi:type="dcterms:W3CDTF">2025-05-24T11:40:25Z</dcterms:modified>
</cp:coreProperties>
</file>